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709" autoAdjust="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8/30/2022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8/30/2022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akima911.org/" TargetMode="External"/><Relationship Id="rId2" Type="http://schemas.openxmlformats.org/officeDocument/2006/relationships/hyperlink" Target="mailto:AngelaBrown@yakimawa.gov"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c/TheRaspyDispatcher" TargetMode="External"/><Relationship Id="rId2" Type="http://schemas.openxmlformats.org/officeDocument/2006/relationships/hyperlink" Target="https://www.youtube.com/watch?v=CfkCW_1Gx6M" TargetMode="External"/><Relationship Id="rId1" Type="http://schemas.openxmlformats.org/officeDocument/2006/relationships/slideLayout" Target="../slideLayouts/slideLayout2.xml"/><Relationship Id="rId5" Type="http://schemas.openxmlformats.org/officeDocument/2006/relationships/hyperlink" Target="https://www.youtube.com/watch?v=2ng5FvIe04U" TargetMode="External"/><Relationship Id="rId4" Type="http://schemas.openxmlformats.org/officeDocument/2006/relationships/hyperlink" Target="https://www.youtube.com/watch?v=HmGj9o-Jqtk"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riticall911.com/dispatcher-testing/applicants/" TargetMode="External"/><Relationship Id="rId2" Type="http://schemas.openxmlformats.org/officeDocument/2006/relationships/hyperlink" Target="https://www.prepterminal.com/criticall-dispatcher-tes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apcointl.org/" TargetMode="External"/><Relationship Id="rId3" Type="http://schemas.openxmlformats.org/officeDocument/2006/relationships/hyperlink" Target="https://www.iprep.online/courses/criticall-practice-test/" TargetMode="External"/><Relationship Id="rId7" Type="http://schemas.openxmlformats.org/officeDocument/2006/relationships/hyperlink" Target="https://www.911emergencydispatch.org/" TargetMode="External"/><Relationship Id="rId2" Type="http://schemas.openxmlformats.org/officeDocument/2006/relationships/hyperlink" Target="https://www.jobtestprep.com/criticall-test-practice" TargetMode="External"/><Relationship Id="rId1" Type="http://schemas.openxmlformats.org/officeDocument/2006/relationships/slideLayout" Target="../slideLayouts/slideLayout2.xml"/><Relationship Id="rId6" Type="http://schemas.openxmlformats.org/officeDocument/2006/relationships/hyperlink" Target="https://www.911dispatcheredu.org/" TargetMode="External"/><Relationship Id="rId5" Type="http://schemas.openxmlformats.org/officeDocument/2006/relationships/hyperlink" Target="https://www.911.gov/" TargetMode="External"/><Relationship Id="rId4" Type="http://schemas.openxmlformats.org/officeDocument/2006/relationships/hyperlink" Target="https://www.test-preparation.ca/criticall-dispatcher-practice-questions/" TargetMode="External"/><Relationship Id="rId9" Type="http://schemas.openxmlformats.org/officeDocument/2006/relationships/hyperlink" Target="https://www.nena.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peedtypingonline.com/typing-test" TargetMode="External"/><Relationship Id="rId2" Type="http://schemas.openxmlformats.org/officeDocument/2006/relationships/hyperlink" Target="https://www.typing.com/student/tes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29539B-734C-4008-B6A8-5030B614CF4C}"/>
              </a:ext>
            </a:extLst>
          </p:cNvPr>
          <p:cNvSpPr>
            <a:spLocks noGrp="1"/>
          </p:cNvSpPr>
          <p:nvPr>
            <p:ph type="ctrTitle"/>
          </p:nvPr>
        </p:nvSpPr>
        <p:spPr/>
        <p:txBody>
          <a:bodyPr/>
          <a:lstStyle/>
          <a:p>
            <a:r>
              <a:rPr lang="en-US" dirty="0"/>
              <a:t>Telecommunicator hiring process</a:t>
            </a:r>
          </a:p>
        </p:txBody>
      </p:sp>
      <p:sp>
        <p:nvSpPr>
          <p:cNvPr id="3" name="Subtitle 2">
            <a:extLst>
              <a:ext uri="{FF2B5EF4-FFF2-40B4-BE49-F238E27FC236}">
                <a16:creationId xmlns:a16="http://schemas.microsoft.com/office/drawing/2014/main" xmlns="" id="{6281F396-E792-469D-B6DF-D03D82238D7C}"/>
              </a:ext>
            </a:extLst>
          </p:cNvPr>
          <p:cNvSpPr>
            <a:spLocks noGrp="1"/>
          </p:cNvSpPr>
          <p:nvPr>
            <p:ph type="subTitle" idx="1"/>
          </p:nvPr>
        </p:nvSpPr>
        <p:spPr>
          <a:xfrm>
            <a:off x="680322" y="4394039"/>
            <a:ext cx="9502256" cy="2029339"/>
          </a:xfrm>
        </p:spPr>
        <p:txBody>
          <a:bodyPr>
            <a:normAutofit/>
          </a:bodyPr>
          <a:lstStyle/>
          <a:p>
            <a:r>
              <a:rPr lang="en-US" dirty="0"/>
              <a:t>Public Safety Assistant Manager</a:t>
            </a:r>
          </a:p>
          <a:p>
            <a:r>
              <a:rPr lang="en-US" dirty="0"/>
              <a:t>Angela Brown</a:t>
            </a:r>
          </a:p>
          <a:p>
            <a:r>
              <a:rPr lang="en-US" dirty="0">
                <a:hlinkClick r:id="rId2"/>
              </a:rPr>
              <a:t>AngelaBrown@yakimawa.gov</a:t>
            </a:r>
            <a:endParaRPr lang="en-US" dirty="0"/>
          </a:p>
          <a:p>
            <a:r>
              <a:rPr lang="en-US" dirty="0"/>
              <a:t>509-575-6058</a:t>
            </a:r>
          </a:p>
          <a:p>
            <a:r>
              <a:rPr lang="en-US" u="sng" dirty="0" err="1">
                <a:hlinkClick r:id="rId3"/>
              </a:rPr>
              <a:t>Suncomm</a:t>
            </a:r>
            <a:r>
              <a:rPr lang="en-US" u="sng" dirty="0">
                <a:hlinkClick r:id="rId3"/>
              </a:rPr>
              <a:t> - 911 Communications (yakima911.org)</a:t>
            </a:r>
            <a:endParaRPr lang="en-US" dirty="0"/>
          </a:p>
          <a:p>
            <a:endParaRPr lang="en-US" dirty="0"/>
          </a:p>
        </p:txBody>
      </p:sp>
      <p:pic>
        <p:nvPicPr>
          <p:cNvPr id="6" name="Picture 5">
            <a:extLst>
              <a:ext uri="{FF2B5EF4-FFF2-40B4-BE49-F238E27FC236}">
                <a16:creationId xmlns:a16="http://schemas.microsoft.com/office/drawing/2014/main" xmlns="" id="{3A2E1D6C-2C7E-4527-82E8-D7984F0FE532}"/>
              </a:ext>
            </a:extLst>
          </p:cNvPr>
          <p:cNvPicPr>
            <a:picLocks noChangeAspect="1"/>
          </p:cNvPicPr>
          <p:nvPr/>
        </p:nvPicPr>
        <p:blipFill>
          <a:blip r:embed="rId4"/>
          <a:stretch>
            <a:fillRect/>
          </a:stretch>
        </p:blipFill>
        <p:spPr>
          <a:xfrm>
            <a:off x="4377866" y="271859"/>
            <a:ext cx="3191434" cy="2084480"/>
          </a:xfrm>
          <a:prstGeom prst="rect">
            <a:avLst/>
          </a:prstGeom>
        </p:spPr>
      </p:pic>
    </p:spTree>
    <p:extLst>
      <p:ext uri="{BB962C8B-B14F-4D97-AF65-F5344CB8AC3E}">
        <p14:creationId xmlns:p14="http://schemas.microsoft.com/office/powerpoint/2010/main" val="1624166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C407C1-6B66-4769-AAD7-7AA1F3C7F6D2}"/>
              </a:ext>
            </a:extLst>
          </p:cNvPr>
          <p:cNvSpPr>
            <a:spLocks noGrp="1"/>
          </p:cNvSpPr>
          <p:nvPr>
            <p:ph type="title"/>
          </p:nvPr>
        </p:nvSpPr>
        <p:spPr/>
        <p:txBody>
          <a:bodyPr/>
          <a:lstStyle/>
          <a:p>
            <a:r>
              <a:rPr lang="en-US" dirty="0"/>
              <a:t>Determining Urgency Sample Questions</a:t>
            </a:r>
          </a:p>
        </p:txBody>
      </p:sp>
      <p:sp>
        <p:nvSpPr>
          <p:cNvPr id="3" name="Content Placeholder 2">
            <a:extLst>
              <a:ext uri="{FF2B5EF4-FFF2-40B4-BE49-F238E27FC236}">
                <a16:creationId xmlns:a16="http://schemas.microsoft.com/office/drawing/2014/main" xmlns="" id="{FA22675C-9A9C-45F4-BE04-17C4EFD40179}"/>
              </a:ext>
            </a:extLst>
          </p:cNvPr>
          <p:cNvSpPr>
            <a:spLocks noGrp="1"/>
          </p:cNvSpPr>
          <p:nvPr>
            <p:ph idx="1"/>
          </p:nvPr>
        </p:nvSpPr>
        <p:spPr/>
        <p:txBody>
          <a:bodyPr/>
          <a:lstStyle/>
          <a:p>
            <a:r>
              <a:rPr lang="en-US" dirty="0"/>
              <a:t>Which of the following situations is the most urgent? </a:t>
            </a:r>
          </a:p>
          <a:p>
            <a:pPr lvl="1"/>
            <a:r>
              <a:rPr lang="en-US" dirty="0"/>
              <a:t>A mother calling saying her child had a skateboarding accident and injured his hand.</a:t>
            </a:r>
          </a:p>
          <a:p>
            <a:pPr lvl="1"/>
            <a:r>
              <a:rPr lang="en-US" dirty="0"/>
              <a:t>A woman calls saying she is walking in an area without a lot of people and a group of drunk men are stalking her.</a:t>
            </a:r>
          </a:p>
          <a:p>
            <a:pPr lvl="1"/>
            <a:r>
              <a:rPr lang="en-US" dirty="0"/>
              <a:t>A citizen reporting graffiti to her fence that occurred overnight. </a:t>
            </a:r>
          </a:p>
          <a:p>
            <a:pPr lvl="1"/>
            <a:r>
              <a:rPr lang="en-US" dirty="0"/>
              <a:t>A man requesting information regarding assistance with a snake on his porch.</a:t>
            </a:r>
          </a:p>
          <a:p>
            <a:pPr lvl="1"/>
            <a:endParaRPr lang="en-US" dirty="0"/>
          </a:p>
          <a:p>
            <a:pPr lvl="1"/>
            <a:r>
              <a:rPr lang="en-US" dirty="0">
                <a:solidFill>
                  <a:schemeClr val="bg1"/>
                </a:solidFill>
              </a:rPr>
              <a:t>Answer: B  A woman calls saying she is walking in an area without a lot of people and a group of drunk men are stalking her.</a:t>
            </a:r>
          </a:p>
          <a:p>
            <a:pPr lvl="1"/>
            <a:endParaRPr lang="en-US" dirty="0">
              <a:solidFill>
                <a:schemeClr val="bg1"/>
              </a:solidFill>
            </a:endParaRPr>
          </a:p>
          <a:p>
            <a:endParaRPr lang="en-US" dirty="0"/>
          </a:p>
        </p:txBody>
      </p:sp>
    </p:spTree>
    <p:extLst>
      <p:ext uri="{BB962C8B-B14F-4D97-AF65-F5344CB8AC3E}">
        <p14:creationId xmlns:p14="http://schemas.microsoft.com/office/powerpoint/2010/main" val="199066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00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500"/>
                                        <p:tgtEl>
                                          <p:spTgt spid="3">
                                            <p:txEl>
                                              <p:pRg st="6" end="6"/>
                                            </p:txEl>
                                          </p:spTgt>
                                        </p:tgtEl>
                                      </p:cBhvr>
                                    </p:animEffect>
                                    <p:anim calcmode="lin" valueType="num">
                                      <p:cBhvr>
                                        <p:cTn id="8"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36A495-2754-400C-AD95-99297C523176}"/>
              </a:ext>
            </a:extLst>
          </p:cNvPr>
          <p:cNvSpPr>
            <a:spLocks noGrp="1"/>
          </p:cNvSpPr>
          <p:nvPr>
            <p:ph type="title"/>
          </p:nvPr>
        </p:nvSpPr>
        <p:spPr/>
        <p:txBody>
          <a:bodyPr/>
          <a:lstStyle/>
          <a:p>
            <a:r>
              <a:rPr lang="en-US" dirty="0"/>
              <a:t>Comparing and Contrasting Question</a:t>
            </a:r>
          </a:p>
        </p:txBody>
      </p:sp>
      <p:sp>
        <p:nvSpPr>
          <p:cNvPr id="3" name="Content Placeholder 2">
            <a:extLst>
              <a:ext uri="{FF2B5EF4-FFF2-40B4-BE49-F238E27FC236}">
                <a16:creationId xmlns:a16="http://schemas.microsoft.com/office/drawing/2014/main" xmlns="" id="{9CC2AC67-7AFF-44EB-B720-5EFD83C14E66}"/>
              </a:ext>
            </a:extLst>
          </p:cNvPr>
          <p:cNvSpPr>
            <a:spLocks noGrp="1"/>
          </p:cNvSpPr>
          <p:nvPr>
            <p:ph idx="1"/>
          </p:nvPr>
        </p:nvSpPr>
        <p:spPr/>
        <p:txBody>
          <a:bodyPr>
            <a:normAutofit lnSpcReduction="10000"/>
          </a:bodyPr>
          <a:lstStyle/>
          <a:p>
            <a:pPr marL="0" indent="0">
              <a:buNone/>
            </a:pPr>
            <a:r>
              <a:rPr lang="en-US" dirty="0"/>
              <a:t>ORIGINAL					COPY</a:t>
            </a:r>
          </a:p>
          <a:p>
            <a:pPr marL="0" indent="0">
              <a:buNone/>
            </a:pPr>
            <a:endParaRPr lang="en-US" dirty="0"/>
          </a:p>
          <a:p>
            <a:pPr marL="0" indent="0">
              <a:buNone/>
            </a:pPr>
            <a:r>
              <a:rPr lang="en-US" dirty="0"/>
              <a:t>VM Blvd / </a:t>
            </a:r>
            <a:r>
              <a:rPr lang="en-US" dirty="0" err="1"/>
              <a:t>Longfibre</a:t>
            </a:r>
            <a:r>
              <a:rPr lang="en-US" dirty="0"/>
              <a:t> Rd			VM Blvd / </a:t>
            </a:r>
            <a:r>
              <a:rPr lang="en-US" dirty="0" err="1"/>
              <a:t>Longfibre</a:t>
            </a:r>
            <a:r>
              <a:rPr lang="en-US" dirty="0"/>
              <a:t> Rd 	</a:t>
            </a:r>
          </a:p>
          <a:p>
            <a:pPr marL="0" indent="0">
              <a:buNone/>
            </a:pPr>
            <a:r>
              <a:rPr lang="en-US" dirty="0"/>
              <a:t>Yakima 96,968				Yakima 96,968</a:t>
            </a:r>
          </a:p>
          <a:p>
            <a:pPr marL="0" indent="0">
              <a:buNone/>
            </a:pPr>
            <a:r>
              <a:rPr lang="en-US" dirty="0"/>
              <a:t>Sunnyside 16,742				Sunnyside 17,642</a:t>
            </a:r>
          </a:p>
          <a:p>
            <a:pPr marL="0" indent="0">
              <a:buNone/>
            </a:pPr>
            <a:r>
              <a:rPr lang="en-US" dirty="0"/>
              <a:t>Suspicious Circumstances 			Suspicious Circumstances </a:t>
            </a:r>
          </a:p>
          <a:p>
            <a:endParaRPr lang="en-US" dirty="0"/>
          </a:p>
          <a:p>
            <a:r>
              <a:rPr lang="en-US" dirty="0">
                <a:solidFill>
                  <a:schemeClr val="bg1"/>
                </a:solidFill>
              </a:rPr>
              <a:t>Answer: Sunnyside 16,742		Sunnyside 17,642</a:t>
            </a:r>
          </a:p>
          <a:p>
            <a:endParaRPr lang="en-US" dirty="0"/>
          </a:p>
          <a:p>
            <a:endParaRPr lang="en-US" dirty="0"/>
          </a:p>
        </p:txBody>
      </p:sp>
    </p:spTree>
    <p:extLst>
      <p:ext uri="{BB962C8B-B14F-4D97-AF65-F5344CB8AC3E}">
        <p14:creationId xmlns:p14="http://schemas.microsoft.com/office/powerpoint/2010/main" val="242521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200000-BF5A-445A-ABD4-E2C22CF9EAE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xmlns="" id="{A347FE0D-CA93-41E3-B282-18444707A742}"/>
              </a:ext>
            </a:extLst>
          </p:cNvPr>
          <p:cNvSpPr>
            <a:spLocks noGrp="1"/>
          </p:cNvSpPr>
          <p:nvPr>
            <p:ph idx="1"/>
          </p:nvPr>
        </p:nvSpPr>
        <p:spPr/>
        <p:txBody>
          <a:bodyPr/>
          <a:lstStyle/>
          <a:p>
            <a:r>
              <a:rPr lang="en-US" dirty="0" err="1"/>
              <a:t>Youtube</a:t>
            </a:r>
            <a:r>
              <a:rPr lang="en-US" dirty="0"/>
              <a:t>: </a:t>
            </a:r>
          </a:p>
          <a:p>
            <a:endParaRPr lang="en-US" dirty="0"/>
          </a:p>
          <a:p>
            <a:r>
              <a:rPr lang="en-US" u="sng" dirty="0" err="1">
                <a:hlinkClick r:id="rId2"/>
              </a:rPr>
              <a:t>Criticall</a:t>
            </a:r>
            <a:r>
              <a:rPr lang="en-US" u="sng" dirty="0">
                <a:hlinkClick r:id="rId2"/>
              </a:rPr>
              <a:t> Test Prep | </a:t>
            </a:r>
            <a:r>
              <a:rPr lang="en-US" u="sng" dirty="0" err="1">
                <a:hlinkClick r:id="rId2"/>
              </a:rPr>
              <a:t>Critcall</a:t>
            </a:r>
            <a:r>
              <a:rPr lang="en-US" u="sng" dirty="0">
                <a:hlinkClick r:id="rId2"/>
              </a:rPr>
              <a:t> Test Prep Guide - YouTube</a:t>
            </a:r>
            <a:endParaRPr lang="en-US" dirty="0"/>
          </a:p>
          <a:p>
            <a:r>
              <a:rPr lang="en-US" u="sng" dirty="0">
                <a:hlinkClick r:id="rId3"/>
              </a:rPr>
              <a:t>The Raspy Dispatcher - YouTube</a:t>
            </a:r>
            <a:endParaRPr lang="en-US" dirty="0"/>
          </a:p>
          <a:p>
            <a:r>
              <a:rPr lang="en-US" u="sng" dirty="0">
                <a:hlinkClick r:id="rId4"/>
              </a:rPr>
              <a:t>911 Dispatcher - A Day in the Life - YouTube</a:t>
            </a:r>
            <a:endParaRPr lang="en-US" dirty="0"/>
          </a:p>
          <a:p>
            <a:r>
              <a:rPr lang="en-US" u="sng" dirty="0" err="1">
                <a:hlinkClick r:id="rId5"/>
              </a:rPr>
              <a:t>CritiCall</a:t>
            </a:r>
            <a:r>
              <a:rPr lang="en-US" u="sng" dirty="0">
                <a:hlinkClick r:id="rId5"/>
              </a:rPr>
              <a:t> 911 Dispatch Test Example - YouTube</a:t>
            </a:r>
            <a:endParaRPr lang="en-US" dirty="0"/>
          </a:p>
          <a:p>
            <a:pPr lvl="1"/>
            <a:endParaRPr lang="en-US" dirty="0"/>
          </a:p>
        </p:txBody>
      </p:sp>
    </p:spTree>
    <p:extLst>
      <p:ext uri="{BB962C8B-B14F-4D97-AF65-F5344CB8AC3E}">
        <p14:creationId xmlns:p14="http://schemas.microsoft.com/office/powerpoint/2010/main" val="138709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BCEC9-D902-4780-9466-5B4241969378}"/>
              </a:ext>
            </a:extLst>
          </p:cNvPr>
          <p:cNvSpPr>
            <a:spLocks noGrp="1"/>
          </p:cNvSpPr>
          <p:nvPr>
            <p:ph type="title"/>
          </p:nvPr>
        </p:nvSpPr>
        <p:spPr/>
        <p:txBody>
          <a:bodyPr/>
          <a:lstStyle/>
          <a:p>
            <a:r>
              <a:rPr lang="en-US" dirty="0"/>
              <a:t>Practice Test Websites</a:t>
            </a:r>
          </a:p>
        </p:txBody>
      </p:sp>
      <p:sp>
        <p:nvSpPr>
          <p:cNvPr id="3" name="Content Placeholder 2">
            <a:extLst>
              <a:ext uri="{FF2B5EF4-FFF2-40B4-BE49-F238E27FC236}">
                <a16:creationId xmlns:a16="http://schemas.microsoft.com/office/drawing/2014/main" xmlns="" id="{1E66A438-5361-4458-8748-2E817119624A}"/>
              </a:ext>
            </a:extLst>
          </p:cNvPr>
          <p:cNvSpPr>
            <a:spLocks noGrp="1"/>
          </p:cNvSpPr>
          <p:nvPr>
            <p:ph idx="1"/>
          </p:nvPr>
        </p:nvSpPr>
        <p:spPr/>
        <p:txBody>
          <a:bodyPr/>
          <a:lstStyle/>
          <a:p>
            <a:r>
              <a:rPr lang="en-US" u="sng" dirty="0" err="1">
                <a:hlinkClick r:id="rId2"/>
              </a:rPr>
              <a:t>Criticall</a:t>
            </a:r>
            <a:r>
              <a:rPr lang="en-US" u="sng" dirty="0">
                <a:hlinkClick r:id="rId2"/>
              </a:rPr>
              <a:t> test (911 Dispatcher) - Free Practice Test &amp; Guide (prepterminal.com)</a:t>
            </a:r>
            <a:endParaRPr lang="en-US" dirty="0"/>
          </a:p>
          <a:p>
            <a:r>
              <a:rPr lang="en-US" u="sng" dirty="0">
                <a:hlinkClick r:id="rId3"/>
              </a:rPr>
              <a:t>Applicants » </a:t>
            </a:r>
            <a:r>
              <a:rPr lang="en-US" u="sng" dirty="0" err="1">
                <a:hlinkClick r:id="rId3"/>
              </a:rPr>
              <a:t>CritiCall</a:t>
            </a:r>
            <a:r>
              <a:rPr lang="en-US" u="sng" dirty="0">
                <a:hlinkClick r:id="rId3"/>
              </a:rPr>
              <a:t> 911 Dispatcher &amp; Emergency </a:t>
            </a:r>
            <a:r>
              <a:rPr lang="en-US" u="sng" dirty="0" err="1">
                <a:hlinkClick r:id="rId3"/>
              </a:rPr>
              <a:t>Calltaker</a:t>
            </a:r>
            <a:r>
              <a:rPr lang="en-US" u="sng" dirty="0">
                <a:hlinkClick r:id="rId3"/>
              </a:rPr>
              <a:t> Testing Software</a:t>
            </a:r>
            <a:endParaRPr lang="en-US" u="sng" dirty="0"/>
          </a:p>
          <a:p>
            <a:endParaRPr lang="en-US" u="sng" dirty="0"/>
          </a:p>
          <a:p>
            <a:r>
              <a:rPr lang="en-US" dirty="0"/>
              <a:t>There’s several others if you search “Dispatcher practice test”</a:t>
            </a:r>
          </a:p>
          <a:p>
            <a:endParaRPr lang="en-US" dirty="0"/>
          </a:p>
        </p:txBody>
      </p:sp>
    </p:spTree>
    <p:extLst>
      <p:ext uri="{BB962C8B-B14F-4D97-AF65-F5344CB8AC3E}">
        <p14:creationId xmlns:p14="http://schemas.microsoft.com/office/powerpoint/2010/main" val="367735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DE145-7CC4-4165-A984-99692C57829E}"/>
              </a:ext>
            </a:extLst>
          </p:cNvPr>
          <p:cNvSpPr>
            <a:spLocks noGrp="1"/>
          </p:cNvSpPr>
          <p:nvPr>
            <p:ph type="title"/>
          </p:nvPr>
        </p:nvSpPr>
        <p:spPr/>
        <p:txBody>
          <a:bodyPr/>
          <a:lstStyle/>
          <a:p>
            <a:r>
              <a:rPr lang="en-US" dirty="0"/>
              <a:t>What to expect</a:t>
            </a:r>
          </a:p>
        </p:txBody>
      </p:sp>
      <p:sp>
        <p:nvSpPr>
          <p:cNvPr id="3" name="Content Placeholder 2">
            <a:extLst>
              <a:ext uri="{FF2B5EF4-FFF2-40B4-BE49-F238E27FC236}">
                <a16:creationId xmlns:a16="http://schemas.microsoft.com/office/drawing/2014/main" xmlns="" id="{8E19C355-A614-4253-B232-E707762022A9}"/>
              </a:ext>
            </a:extLst>
          </p:cNvPr>
          <p:cNvSpPr>
            <a:spLocks noGrp="1"/>
          </p:cNvSpPr>
          <p:nvPr>
            <p:ph idx="1"/>
          </p:nvPr>
        </p:nvSpPr>
        <p:spPr>
          <a:xfrm>
            <a:off x="680321" y="2336872"/>
            <a:ext cx="9613861" cy="4134265"/>
          </a:xfrm>
        </p:spPr>
        <p:txBody>
          <a:bodyPr>
            <a:normAutofit lnSpcReduction="10000"/>
          </a:bodyPr>
          <a:lstStyle/>
          <a:p>
            <a:r>
              <a:rPr lang="en-US" dirty="0"/>
              <a:t>The hiring process can take up to a few months, don’t get discouraged!</a:t>
            </a:r>
          </a:p>
          <a:p>
            <a:r>
              <a:rPr lang="en-US" dirty="0"/>
              <a:t>You will be required to take a personality test</a:t>
            </a:r>
          </a:p>
          <a:p>
            <a:pPr lvl="1"/>
            <a:r>
              <a:rPr lang="en-US" dirty="0"/>
              <a:t>This helps us examine your fundamental personality traits, such as conscientiousness, agreeableness and emotional stability.</a:t>
            </a:r>
          </a:p>
          <a:p>
            <a:pPr lvl="1"/>
            <a:endParaRPr lang="en-US" dirty="0"/>
          </a:p>
          <a:p>
            <a:r>
              <a:rPr lang="en-US" dirty="0"/>
              <a:t>Upon completion you will have an interview with a panel made up of various user agency representatives</a:t>
            </a:r>
          </a:p>
          <a:p>
            <a:pPr lvl="1"/>
            <a:r>
              <a:rPr lang="en-US" dirty="0"/>
              <a:t>Fire chiefs</a:t>
            </a:r>
          </a:p>
          <a:p>
            <a:pPr lvl="1"/>
            <a:r>
              <a:rPr lang="en-US" dirty="0"/>
              <a:t>Police admin</a:t>
            </a:r>
          </a:p>
          <a:p>
            <a:pPr lvl="1"/>
            <a:r>
              <a:rPr lang="en-US" dirty="0"/>
              <a:t>Other communication center mangers</a:t>
            </a:r>
          </a:p>
          <a:p>
            <a:pPr lvl="1"/>
            <a:r>
              <a:rPr lang="en-US" dirty="0"/>
              <a:t>Suncomm’s Training Supervisor</a:t>
            </a:r>
          </a:p>
          <a:p>
            <a:pPr lvl="1"/>
            <a:endParaRPr lang="en-US" dirty="0"/>
          </a:p>
        </p:txBody>
      </p:sp>
    </p:spTree>
    <p:extLst>
      <p:ext uri="{BB962C8B-B14F-4D97-AF65-F5344CB8AC3E}">
        <p14:creationId xmlns:p14="http://schemas.microsoft.com/office/powerpoint/2010/main" val="362984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2E2F1-4B8D-49F0-B2F9-EEFA41827A68}"/>
              </a:ext>
            </a:extLst>
          </p:cNvPr>
          <p:cNvSpPr>
            <a:spLocks noGrp="1"/>
          </p:cNvSpPr>
          <p:nvPr>
            <p:ph type="title"/>
          </p:nvPr>
        </p:nvSpPr>
        <p:spPr/>
        <p:txBody>
          <a:bodyPr/>
          <a:lstStyle/>
          <a:p>
            <a:r>
              <a:rPr lang="en-US" dirty="0"/>
              <a:t>Almost there</a:t>
            </a:r>
          </a:p>
        </p:txBody>
      </p:sp>
      <p:sp>
        <p:nvSpPr>
          <p:cNvPr id="3" name="Content Placeholder 2">
            <a:extLst>
              <a:ext uri="{FF2B5EF4-FFF2-40B4-BE49-F238E27FC236}">
                <a16:creationId xmlns:a16="http://schemas.microsoft.com/office/drawing/2014/main" xmlns="" id="{EA390E77-4E4B-4BEE-8714-7908D8BC2CAD}"/>
              </a:ext>
            </a:extLst>
          </p:cNvPr>
          <p:cNvSpPr>
            <a:spLocks noGrp="1"/>
          </p:cNvSpPr>
          <p:nvPr>
            <p:ph idx="1"/>
          </p:nvPr>
        </p:nvSpPr>
        <p:spPr/>
        <p:txBody>
          <a:bodyPr/>
          <a:lstStyle/>
          <a:p>
            <a:r>
              <a:rPr lang="en-US" dirty="0"/>
              <a:t>The final step in this process is a polygraph test</a:t>
            </a:r>
          </a:p>
          <a:p>
            <a:endParaRPr lang="en-US" dirty="0"/>
          </a:p>
          <a:p>
            <a:endParaRPr lang="en-US" dirty="0"/>
          </a:p>
          <a:p>
            <a:pPr marL="0" indent="0">
              <a:buNone/>
            </a:pPr>
            <a:r>
              <a:rPr lang="en-US" dirty="0"/>
              <a:t>Upon successful completion you will receive a tentative job offer!</a:t>
            </a:r>
          </a:p>
          <a:p>
            <a:pPr marL="0" indent="0">
              <a:buNone/>
            </a:pPr>
            <a:r>
              <a:rPr lang="en-US" dirty="0"/>
              <a:t>GOOD LUCK to you all and please contact me if you have any questions.</a:t>
            </a:r>
          </a:p>
        </p:txBody>
      </p:sp>
    </p:spTree>
    <p:extLst>
      <p:ext uri="{BB962C8B-B14F-4D97-AF65-F5344CB8AC3E}">
        <p14:creationId xmlns:p14="http://schemas.microsoft.com/office/powerpoint/2010/main" val="307216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5CEDC-3A37-4286-9CE0-E502FB8D6A23}"/>
              </a:ext>
            </a:extLst>
          </p:cNvPr>
          <p:cNvSpPr>
            <a:spLocks noGrp="1"/>
          </p:cNvSpPr>
          <p:nvPr>
            <p:ph type="title"/>
          </p:nvPr>
        </p:nvSpPr>
        <p:spPr/>
        <p:txBody>
          <a:bodyPr/>
          <a:lstStyle/>
          <a:p>
            <a:r>
              <a:rPr lang="en-US" dirty="0"/>
              <a:t>Informative Websites</a:t>
            </a:r>
          </a:p>
        </p:txBody>
      </p:sp>
      <p:sp>
        <p:nvSpPr>
          <p:cNvPr id="3" name="Content Placeholder 2">
            <a:extLst>
              <a:ext uri="{FF2B5EF4-FFF2-40B4-BE49-F238E27FC236}">
                <a16:creationId xmlns:a16="http://schemas.microsoft.com/office/drawing/2014/main" xmlns="" id="{129815F9-DF40-40B1-AB08-EFDA72114068}"/>
              </a:ext>
            </a:extLst>
          </p:cNvPr>
          <p:cNvSpPr>
            <a:spLocks noGrp="1"/>
          </p:cNvSpPr>
          <p:nvPr>
            <p:ph idx="1"/>
          </p:nvPr>
        </p:nvSpPr>
        <p:spPr>
          <a:xfrm>
            <a:off x="680321" y="2336872"/>
            <a:ext cx="9613861" cy="4222189"/>
          </a:xfrm>
        </p:spPr>
        <p:txBody>
          <a:bodyPr>
            <a:normAutofit fontScale="92500" lnSpcReduction="10000"/>
          </a:bodyPr>
          <a:lstStyle/>
          <a:p>
            <a:r>
              <a:rPr lang="en-US" dirty="0">
                <a:hlinkClick r:id="rId2"/>
              </a:rPr>
              <a:t>Free </a:t>
            </a:r>
            <a:r>
              <a:rPr lang="en-US" dirty="0" err="1">
                <a:hlinkClick r:id="rId2"/>
              </a:rPr>
              <a:t>CritiCall</a:t>
            </a:r>
            <a:r>
              <a:rPr lang="en-US" dirty="0">
                <a:hlinkClick r:id="rId2"/>
              </a:rPr>
              <a:t> Test Practice &amp; Full Prep [Typing, Maps &amp; More] (jobtestprep.com)</a:t>
            </a:r>
            <a:endParaRPr lang="en-US" dirty="0"/>
          </a:p>
          <a:p>
            <a:r>
              <a:rPr lang="en-US" dirty="0">
                <a:hlinkClick r:id="rId3"/>
              </a:rPr>
              <a:t>Free </a:t>
            </a:r>
            <a:r>
              <a:rPr lang="en-US" dirty="0" err="1">
                <a:hlinkClick r:id="rId3"/>
              </a:rPr>
              <a:t>CritiCall</a:t>
            </a:r>
            <a:r>
              <a:rPr lang="en-US" dirty="0">
                <a:hlinkClick r:id="rId3"/>
              </a:rPr>
              <a:t> Practice Test &amp; More – </a:t>
            </a:r>
            <a:r>
              <a:rPr lang="en-US" dirty="0" err="1">
                <a:hlinkClick r:id="rId3"/>
              </a:rPr>
              <a:t>iPrep</a:t>
            </a:r>
            <a:endParaRPr lang="en-US" dirty="0"/>
          </a:p>
          <a:p>
            <a:r>
              <a:rPr lang="en-US" dirty="0" err="1">
                <a:hlinkClick r:id="rId4"/>
              </a:rPr>
              <a:t>CritiCall</a:t>
            </a:r>
            <a:r>
              <a:rPr lang="en-US" dirty="0">
                <a:hlinkClick r:id="rId4"/>
              </a:rPr>
              <a:t> Practice Test Questions (test-preparation.ca)</a:t>
            </a:r>
            <a:endParaRPr lang="en-US" dirty="0"/>
          </a:p>
          <a:p>
            <a:r>
              <a:rPr lang="en-US" dirty="0">
                <a:hlinkClick r:id="rId5"/>
              </a:rPr>
              <a:t>National 911 Program | 911.gov</a:t>
            </a:r>
            <a:endParaRPr lang="en-US" dirty="0"/>
          </a:p>
          <a:p>
            <a:r>
              <a:rPr lang="en-US" dirty="0">
                <a:hlinkClick r:id="rId6"/>
              </a:rPr>
              <a:t>How to Become a 911 Operator | How to Become a 911 Dispatcher (911dispatcheredu.org)</a:t>
            </a:r>
            <a:endParaRPr lang="en-US" dirty="0"/>
          </a:p>
          <a:p>
            <a:r>
              <a:rPr lang="en-US" dirty="0">
                <a:hlinkClick r:id="rId7"/>
              </a:rPr>
              <a:t>911 Emergency Dispatch</a:t>
            </a:r>
            <a:endParaRPr lang="en-US" dirty="0"/>
          </a:p>
          <a:p>
            <a:r>
              <a:rPr lang="en-US" dirty="0">
                <a:hlinkClick r:id="rId8"/>
              </a:rPr>
              <a:t>APCO International - Leaders in Public Safety Communications (apcointl.org)</a:t>
            </a:r>
            <a:endParaRPr lang="en-US" dirty="0"/>
          </a:p>
          <a:p>
            <a:r>
              <a:rPr lang="en-US" dirty="0">
                <a:hlinkClick r:id="rId9"/>
              </a:rPr>
              <a:t>National Emergency Number Association (nena.org)</a:t>
            </a:r>
            <a:endParaRPr lang="en-US" dirty="0"/>
          </a:p>
        </p:txBody>
      </p:sp>
    </p:spTree>
    <p:extLst>
      <p:ext uri="{BB962C8B-B14F-4D97-AF65-F5344CB8AC3E}">
        <p14:creationId xmlns:p14="http://schemas.microsoft.com/office/powerpoint/2010/main" val="154460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9C257-B5DB-4536-AE36-B5F4170AA0AF}"/>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xmlns="" id="{4BC30C29-AF66-4142-A6F9-FE95657584D4}"/>
              </a:ext>
            </a:extLst>
          </p:cNvPr>
          <p:cNvSpPr>
            <a:spLocks noGrp="1"/>
          </p:cNvSpPr>
          <p:nvPr>
            <p:ph idx="1"/>
          </p:nvPr>
        </p:nvSpPr>
        <p:spPr/>
        <p:txBody>
          <a:bodyPr>
            <a:normAutofit lnSpcReduction="10000"/>
          </a:bodyPr>
          <a:lstStyle/>
          <a:p>
            <a:r>
              <a:rPr lang="en-US" dirty="0"/>
              <a:t>Typing Test: </a:t>
            </a:r>
            <a:r>
              <a:rPr lang="en-US" dirty="0" err="1"/>
              <a:t>Suncomm</a:t>
            </a:r>
            <a:r>
              <a:rPr lang="en-US" dirty="0"/>
              <a:t> &amp; The City of Yakima require 30 WPM</a:t>
            </a:r>
          </a:p>
          <a:p>
            <a:pPr lvl="1"/>
            <a:r>
              <a:rPr lang="en-US" dirty="0">
                <a:solidFill>
                  <a:schemeClr val="bg1"/>
                </a:solidFill>
              </a:rPr>
              <a:t>MAKE SURE YOU COMPLETE THE 5 MIN TEST &amp; ATTACH IT!!!</a:t>
            </a:r>
          </a:p>
          <a:p>
            <a:pPr lvl="1"/>
            <a:r>
              <a:rPr lang="en-US" dirty="0"/>
              <a:t>Practice websites:</a:t>
            </a:r>
          </a:p>
          <a:p>
            <a:r>
              <a:rPr lang="en-US" u="sng" dirty="0">
                <a:hlinkClick r:id="rId2"/>
              </a:rPr>
              <a:t>Free Typing Test - Typing Speed Tests - Learn Your WPM - Typing.com</a:t>
            </a:r>
            <a:endParaRPr lang="en-US" dirty="0"/>
          </a:p>
          <a:p>
            <a:r>
              <a:rPr lang="en-US" u="sng" dirty="0">
                <a:hlinkClick r:id="rId3"/>
              </a:rPr>
              <a:t>Free Online Typing Test - Results in 60 seconds! (speedtypingonline.com)</a:t>
            </a:r>
            <a:endParaRPr lang="en-US" dirty="0"/>
          </a:p>
          <a:p>
            <a:endParaRPr lang="en-US" dirty="0"/>
          </a:p>
          <a:p>
            <a:r>
              <a:rPr lang="en-US" dirty="0"/>
              <a:t>Following your initial application, you will be contacted by HR and scheduled to take a test called </a:t>
            </a:r>
            <a:r>
              <a:rPr lang="en-US" dirty="0" err="1"/>
              <a:t>Criticall</a:t>
            </a:r>
            <a:r>
              <a:rPr lang="en-US" dirty="0"/>
              <a:t>.</a:t>
            </a:r>
          </a:p>
        </p:txBody>
      </p:sp>
    </p:spTree>
    <p:extLst>
      <p:ext uri="{BB962C8B-B14F-4D97-AF65-F5344CB8AC3E}">
        <p14:creationId xmlns:p14="http://schemas.microsoft.com/office/powerpoint/2010/main" val="258253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BF3154-1A6C-4A67-802D-0009C094D769}"/>
              </a:ext>
            </a:extLst>
          </p:cNvPr>
          <p:cNvSpPr>
            <a:spLocks noGrp="1"/>
          </p:cNvSpPr>
          <p:nvPr>
            <p:ph type="title"/>
          </p:nvPr>
        </p:nvSpPr>
        <p:spPr/>
        <p:txBody>
          <a:bodyPr/>
          <a:lstStyle/>
          <a:p>
            <a:r>
              <a:rPr lang="en-US" dirty="0" err="1"/>
              <a:t>CritiCall</a:t>
            </a:r>
            <a:endParaRPr lang="en-US" dirty="0"/>
          </a:p>
        </p:txBody>
      </p:sp>
      <p:sp>
        <p:nvSpPr>
          <p:cNvPr id="3" name="Content Placeholder 2">
            <a:extLst>
              <a:ext uri="{FF2B5EF4-FFF2-40B4-BE49-F238E27FC236}">
                <a16:creationId xmlns:a16="http://schemas.microsoft.com/office/drawing/2014/main" xmlns="" id="{14E90186-159A-4D9C-9EA7-EF9C4BC78346}"/>
              </a:ext>
            </a:extLst>
          </p:cNvPr>
          <p:cNvSpPr>
            <a:spLocks noGrp="1"/>
          </p:cNvSpPr>
          <p:nvPr>
            <p:ph idx="1"/>
          </p:nvPr>
        </p:nvSpPr>
        <p:spPr/>
        <p:txBody>
          <a:bodyPr>
            <a:normAutofit lnSpcReduction="10000"/>
          </a:bodyPr>
          <a:lstStyle/>
          <a:p>
            <a:r>
              <a:rPr lang="en-US" dirty="0"/>
              <a:t>The </a:t>
            </a:r>
            <a:r>
              <a:rPr lang="en-US" dirty="0" err="1"/>
              <a:t>Criticall</a:t>
            </a:r>
            <a:r>
              <a:rPr lang="en-US" dirty="0"/>
              <a:t> test, also referred to as the dispatcher skills test, is a computer-based assessment that is given to applicants to make sure they have the qualities needed to be a Telecommunicator. The test is broken down into various sections that target specific skills required on the job. </a:t>
            </a:r>
          </a:p>
          <a:p>
            <a:endParaRPr lang="en-US" dirty="0"/>
          </a:p>
          <a:p>
            <a:r>
              <a:rPr lang="en-US" dirty="0"/>
              <a:t>The point of this exam is to create a high stress situation where you are expected to think fast, remember information, and make quick decisions. These are skills that can be learned through practice.</a:t>
            </a:r>
          </a:p>
        </p:txBody>
      </p:sp>
    </p:spTree>
    <p:extLst>
      <p:ext uri="{BB962C8B-B14F-4D97-AF65-F5344CB8AC3E}">
        <p14:creationId xmlns:p14="http://schemas.microsoft.com/office/powerpoint/2010/main" val="234528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D72EB2-B28C-4328-BA32-8AFECB9E4A58}"/>
              </a:ext>
            </a:extLst>
          </p:cNvPr>
          <p:cNvSpPr>
            <a:spLocks noGrp="1"/>
          </p:cNvSpPr>
          <p:nvPr>
            <p:ph type="title"/>
          </p:nvPr>
        </p:nvSpPr>
        <p:spPr/>
        <p:txBody>
          <a:bodyPr/>
          <a:lstStyle/>
          <a:p>
            <a:r>
              <a:rPr lang="en-US" dirty="0"/>
              <a:t>What to expect</a:t>
            </a:r>
          </a:p>
        </p:txBody>
      </p:sp>
      <p:sp>
        <p:nvSpPr>
          <p:cNvPr id="3" name="Content Placeholder 2">
            <a:extLst>
              <a:ext uri="{FF2B5EF4-FFF2-40B4-BE49-F238E27FC236}">
                <a16:creationId xmlns:a16="http://schemas.microsoft.com/office/drawing/2014/main" xmlns="" id="{132AE3F1-0D8B-4A1C-99F1-762C651F6817}"/>
              </a:ext>
            </a:extLst>
          </p:cNvPr>
          <p:cNvSpPr>
            <a:spLocks noGrp="1"/>
          </p:cNvSpPr>
          <p:nvPr>
            <p:ph idx="1"/>
          </p:nvPr>
        </p:nvSpPr>
        <p:spPr/>
        <p:txBody>
          <a:bodyPr/>
          <a:lstStyle/>
          <a:p>
            <a:r>
              <a:rPr lang="en-US" dirty="0"/>
              <a:t>There will be various types of questions that will test how successful you will be as a dispatcher. The 3 main test categories are:</a:t>
            </a:r>
          </a:p>
          <a:p>
            <a:endParaRPr lang="en-US" dirty="0"/>
          </a:p>
          <a:p>
            <a:r>
              <a:rPr lang="en-US" dirty="0"/>
              <a:t>Data Entry</a:t>
            </a:r>
          </a:p>
          <a:p>
            <a:r>
              <a:rPr lang="en-US" dirty="0"/>
              <a:t>Dispatcher Skills</a:t>
            </a:r>
          </a:p>
          <a:p>
            <a:r>
              <a:rPr lang="en-US" dirty="0"/>
              <a:t>Memory &amp; Comprehension</a:t>
            </a:r>
          </a:p>
        </p:txBody>
      </p:sp>
    </p:spTree>
    <p:extLst>
      <p:ext uri="{BB962C8B-B14F-4D97-AF65-F5344CB8AC3E}">
        <p14:creationId xmlns:p14="http://schemas.microsoft.com/office/powerpoint/2010/main" val="80179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3058D-2D7E-4925-8345-084E6E746A76}"/>
              </a:ext>
            </a:extLst>
          </p:cNvPr>
          <p:cNvSpPr>
            <a:spLocks noGrp="1"/>
          </p:cNvSpPr>
          <p:nvPr>
            <p:ph type="title"/>
          </p:nvPr>
        </p:nvSpPr>
        <p:spPr/>
        <p:txBody>
          <a:bodyPr/>
          <a:lstStyle/>
          <a:p>
            <a:r>
              <a:rPr lang="en-US" dirty="0"/>
              <a:t>Data Entry</a:t>
            </a:r>
          </a:p>
        </p:txBody>
      </p:sp>
      <p:sp>
        <p:nvSpPr>
          <p:cNvPr id="3" name="Content Placeholder 2">
            <a:extLst>
              <a:ext uri="{FF2B5EF4-FFF2-40B4-BE49-F238E27FC236}">
                <a16:creationId xmlns:a16="http://schemas.microsoft.com/office/drawing/2014/main" xmlns="" id="{324459FF-A6C0-41B6-A62B-5952C607B901}"/>
              </a:ext>
            </a:extLst>
          </p:cNvPr>
          <p:cNvSpPr>
            <a:spLocks noGrp="1"/>
          </p:cNvSpPr>
          <p:nvPr>
            <p:ph idx="1"/>
          </p:nvPr>
        </p:nvSpPr>
        <p:spPr/>
        <p:txBody>
          <a:bodyPr/>
          <a:lstStyle/>
          <a:p>
            <a:pPr lvl="0"/>
            <a:r>
              <a:rPr lang="en-US" b="1" dirty="0"/>
              <a:t>Data Entry -</a:t>
            </a:r>
            <a:r>
              <a:rPr lang="en-US" dirty="0"/>
              <a:t> The focus on these questions is to test your ability to make quick decisions, prioritize and multitask. You will be given information through both audio and written formats and you will need to input data into the correct tables.</a:t>
            </a:r>
          </a:p>
          <a:p>
            <a:pPr lvl="0"/>
            <a:r>
              <a:rPr lang="en-US" b="1" dirty="0"/>
              <a:t>Cross Referencing -</a:t>
            </a:r>
            <a:r>
              <a:rPr lang="en-US" dirty="0"/>
              <a:t> You will be required to enter identifying information from address books into a corresponding table.</a:t>
            </a:r>
          </a:p>
          <a:p>
            <a:pPr lvl="0"/>
            <a:r>
              <a:rPr lang="en-US" b="1" dirty="0"/>
              <a:t>Character Comparison -</a:t>
            </a:r>
            <a:r>
              <a:rPr lang="en-US" dirty="0"/>
              <a:t> You will be given two tables which look very similar and be required to identify the differences.</a:t>
            </a:r>
          </a:p>
        </p:txBody>
      </p:sp>
    </p:spTree>
    <p:extLst>
      <p:ext uri="{BB962C8B-B14F-4D97-AF65-F5344CB8AC3E}">
        <p14:creationId xmlns:p14="http://schemas.microsoft.com/office/powerpoint/2010/main" val="15886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291DA-0281-40A2-972A-46B47FE7BA93}"/>
              </a:ext>
            </a:extLst>
          </p:cNvPr>
          <p:cNvSpPr>
            <a:spLocks noGrp="1"/>
          </p:cNvSpPr>
          <p:nvPr>
            <p:ph type="title"/>
          </p:nvPr>
        </p:nvSpPr>
        <p:spPr/>
        <p:txBody>
          <a:bodyPr/>
          <a:lstStyle/>
          <a:p>
            <a:r>
              <a:rPr lang="en-US" dirty="0"/>
              <a:t>Dispatcher Skills</a:t>
            </a:r>
          </a:p>
        </p:txBody>
      </p:sp>
      <p:sp>
        <p:nvSpPr>
          <p:cNvPr id="3" name="Content Placeholder 2">
            <a:extLst>
              <a:ext uri="{FF2B5EF4-FFF2-40B4-BE49-F238E27FC236}">
                <a16:creationId xmlns:a16="http://schemas.microsoft.com/office/drawing/2014/main" xmlns="" id="{C82B056D-5F59-4E2F-B5CF-2367E5A15EF9}"/>
              </a:ext>
            </a:extLst>
          </p:cNvPr>
          <p:cNvSpPr>
            <a:spLocks noGrp="1"/>
          </p:cNvSpPr>
          <p:nvPr>
            <p:ph idx="1"/>
          </p:nvPr>
        </p:nvSpPr>
        <p:spPr>
          <a:xfrm>
            <a:off x="680321" y="2336872"/>
            <a:ext cx="9613861" cy="3984905"/>
          </a:xfrm>
        </p:spPr>
        <p:txBody>
          <a:bodyPr>
            <a:normAutofit fontScale="92500" lnSpcReduction="10000"/>
          </a:bodyPr>
          <a:lstStyle/>
          <a:p>
            <a:pPr lvl="0"/>
            <a:r>
              <a:rPr lang="en-US" b="1" dirty="0"/>
              <a:t>Decision making -</a:t>
            </a:r>
            <a:r>
              <a:rPr lang="en-US" dirty="0"/>
              <a:t> As a dispatcher you are the first line of defense and you need to know which emergency service to dispatch. Be prepared to listen to potential situations and pick a course of action.</a:t>
            </a:r>
          </a:p>
          <a:p>
            <a:pPr lvl="0"/>
            <a:r>
              <a:rPr lang="en-US" b="1" dirty="0"/>
              <a:t>Prioritization -</a:t>
            </a:r>
            <a:r>
              <a:rPr lang="en-US" dirty="0"/>
              <a:t> You will need to rank a few incoming calls according to urgency.</a:t>
            </a:r>
          </a:p>
          <a:p>
            <a:pPr lvl="0"/>
            <a:r>
              <a:rPr lang="en-US" b="1" dirty="0"/>
              <a:t>Probability -</a:t>
            </a:r>
            <a:r>
              <a:rPr lang="en-US" dirty="0"/>
              <a:t> It is often difficult to hear exactly what the emergency caller is saying. So you will be given questions asking you to decipher unclear calls based on how probable the situation potentially is.</a:t>
            </a:r>
          </a:p>
          <a:p>
            <a:pPr lvl="0"/>
            <a:r>
              <a:rPr lang="en-US" b="1" dirty="0"/>
              <a:t>Map Reading -</a:t>
            </a:r>
            <a:r>
              <a:rPr lang="en-US" dirty="0"/>
              <a:t> As a dispatcher you must have a strong understanding of your area and know how to read maps well so you can send the correct emergency unit to the scene. In this question you will need to choose the best route while obeying traffic laws for the emergency vehicle to get to the scene the quickest.</a:t>
            </a:r>
          </a:p>
          <a:p>
            <a:endParaRPr lang="en-US" dirty="0"/>
          </a:p>
        </p:txBody>
      </p:sp>
    </p:spTree>
    <p:extLst>
      <p:ext uri="{BB962C8B-B14F-4D97-AF65-F5344CB8AC3E}">
        <p14:creationId xmlns:p14="http://schemas.microsoft.com/office/powerpoint/2010/main" val="1040411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15079-379A-421E-B0F5-C5F8E5259D27}"/>
              </a:ext>
            </a:extLst>
          </p:cNvPr>
          <p:cNvSpPr>
            <a:spLocks noGrp="1"/>
          </p:cNvSpPr>
          <p:nvPr>
            <p:ph type="title"/>
          </p:nvPr>
        </p:nvSpPr>
        <p:spPr/>
        <p:txBody>
          <a:bodyPr/>
          <a:lstStyle/>
          <a:p>
            <a:r>
              <a:rPr lang="en-US" dirty="0"/>
              <a:t>Memory and Comprehension</a:t>
            </a:r>
          </a:p>
        </p:txBody>
      </p:sp>
      <p:sp>
        <p:nvSpPr>
          <p:cNvPr id="3" name="Content Placeholder 2">
            <a:extLst>
              <a:ext uri="{FF2B5EF4-FFF2-40B4-BE49-F238E27FC236}">
                <a16:creationId xmlns:a16="http://schemas.microsoft.com/office/drawing/2014/main" xmlns="" id="{E99448B3-C2F3-45D0-880F-929DC4D9FA96}"/>
              </a:ext>
            </a:extLst>
          </p:cNvPr>
          <p:cNvSpPr>
            <a:spLocks noGrp="1"/>
          </p:cNvSpPr>
          <p:nvPr>
            <p:ph idx="1"/>
          </p:nvPr>
        </p:nvSpPr>
        <p:spPr>
          <a:xfrm>
            <a:off x="680321" y="2336872"/>
            <a:ext cx="9613861" cy="4018771"/>
          </a:xfrm>
        </p:spPr>
        <p:txBody>
          <a:bodyPr>
            <a:normAutofit fontScale="92500"/>
          </a:bodyPr>
          <a:lstStyle/>
          <a:p>
            <a:pPr lvl="0"/>
            <a:r>
              <a:rPr lang="en-US" b="1" dirty="0"/>
              <a:t>Summarization -</a:t>
            </a:r>
            <a:r>
              <a:rPr lang="en-US" dirty="0"/>
              <a:t> You will be required to listen to an audio call simulation answer questions related to the call and summarize the data. Be prepared to input identifying information into proper data fields.</a:t>
            </a:r>
          </a:p>
          <a:p>
            <a:pPr lvl="0"/>
            <a:r>
              <a:rPr lang="en-US" b="1" dirty="0"/>
              <a:t>Reading Comprehension -</a:t>
            </a:r>
            <a:r>
              <a:rPr lang="en-US" dirty="0"/>
              <a:t> You will also be presented with information in a written format and be expected to answer questions or choose the best summary of information.</a:t>
            </a:r>
          </a:p>
          <a:p>
            <a:pPr lvl="0"/>
            <a:r>
              <a:rPr lang="en-US" b="1" dirty="0"/>
              <a:t>Memory Recall -</a:t>
            </a:r>
            <a:r>
              <a:rPr lang="en-US" dirty="0"/>
              <a:t> You will be presented with visual and audio information including sets of numbers, phrases, and letters and be asked to recall the information. A huge part of being a dispatcher is being able to recall information presented to you. You will also be given scenarios where you will be required to keep track of all responding emergency units, including how many and the number of people at the emergency.</a:t>
            </a:r>
          </a:p>
          <a:p>
            <a:endParaRPr lang="en-US" dirty="0"/>
          </a:p>
        </p:txBody>
      </p:sp>
    </p:spTree>
    <p:extLst>
      <p:ext uri="{BB962C8B-B14F-4D97-AF65-F5344CB8AC3E}">
        <p14:creationId xmlns:p14="http://schemas.microsoft.com/office/powerpoint/2010/main" val="192173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FA356-8405-4E5F-9269-1ADBC249F424}"/>
              </a:ext>
            </a:extLst>
          </p:cNvPr>
          <p:cNvSpPr>
            <a:spLocks noGrp="1"/>
          </p:cNvSpPr>
          <p:nvPr>
            <p:ph type="title"/>
          </p:nvPr>
        </p:nvSpPr>
        <p:spPr/>
        <p:txBody>
          <a:bodyPr/>
          <a:lstStyle/>
          <a:p>
            <a:r>
              <a:rPr lang="en-US" dirty="0"/>
              <a:t>Example Test Questions</a:t>
            </a:r>
          </a:p>
        </p:txBody>
      </p:sp>
      <p:sp>
        <p:nvSpPr>
          <p:cNvPr id="3" name="Content Placeholder 2">
            <a:extLst>
              <a:ext uri="{FF2B5EF4-FFF2-40B4-BE49-F238E27FC236}">
                <a16:creationId xmlns:a16="http://schemas.microsoft.com/office/drawing/2014/main" xmlns="" id="{1868B067-3D7A-499C-8FA9-8285D8812B4D}"/>
              </a:ext>
            </a:extLst>
          </p:cNvPr>
          <p:cNvSpPr>
            <a:spLocks noGrp="1"/>
          </p:cNvSpPr>
          <p:nvPr>
            <p:ph idx="1"/>
          </p:nvPr>
        </p:nvSpPr>
        <p:spPr>
          <a:xfrm>
            <a:off x="0" y="1986844"/>
            <a:ext cx="12067821" cy="4871156"/>
          </a:xfrm>
        </p:spPr>
        <p:txBody>
          <a:bodyPr>
            <a:normAutofit/>
          </a:bodyPr>
          <a:lstStyle/>
          <a:p>
            <a:endParaRPr lang="en-US" dirty="0"/>
          </a:p>
          <a:p>
            <a:endParaRPr lang="en-US" dirty="0"/>
          </a:p>
          <a:p>
            <a:endParaRPr lang="en-US" dirty="0"/>
          </a:p>
          <a:p>
            <a:endParaRPr lang="en-US" dirty="0"/>
          </a:p>
          <a:p>
            <a:endParaRPr lang="en-US" dirty="0"/>
          </a:p>
          <a:p>
            <a:endParaRPr lang="en-US" dirty="0"/>
          </a:p>
          <a:p>
            <a:r>
              <a:rPr lang="en-US" sz="1200" dirty="0"/>
              <a:t>Credit: </a:t>
            </a:r>
            <a:r>
              <a:rPr lang="en-US" sz="1200" dirty="0" err="1"/>
              <a:t>JobTestPrep</a:t>
            </a:r>
            <a:endParaRPr lang="en-US" sz="1200" dirty="0"/>
          </a:p>
          <a:p>
            <a:pPr lvl="0"/>
            <a:r>
              <a:rPr lang="en-US" dirty="0"/>
              <a:t>Fill in the name of the second person in the table?</a:t>
            </a:r>
          </a:p>
          <a:p>
            <a:pPr lvl="0"/>
            <a:r>
              <a:rPr lang="en-US" dirty="0"/>
              <a:t>Who lives at 56 West Street?</a:t>
            </a:r>
          </a:p>
          <a:p>
            <a:pPr lvl="0"/>
            <a:r>
              <a:rPr lang="en-US" dirty="0"/>
              <a:t>What is the catalog number of the only person from Florida?</a:t>
            </a:r>
          </a:p>
          <a:p>
            <a:endParaRPr lang="en-US" dirty="0"/>
          </a:p>
        </p:txBody>
      </p:sp>
      <p:pic>
        <p:nvPicPr>
          <p:cNvPr id="7" name="Picture 6" descr="Free 911 Dispatcher Test Sample Questions: Data Entry Sample Question">
            <a:extLst>
              <a:ext uri="{FF2B5EF4-FFF2-40B4-BE49-F238E27FC236}">
                <a16:creationId xmlns:a16="http://schemas.microsoft.com/office/drawing/2014/main" xmlns="" id="{59521DE6-121C-494F-92BE-B3F2B67B1FA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4178" y="2078706"/>
            <a:ext cx="10363199" cy="2651338"/>
          </a:xfrm>
          <a:prstGeom prst="rect">
            <a:avLst/>
          </a:prstGeom>
          <a:noFill/>
          <a:ln>
            <a:noFill/>
          </a:ln>
        </p:spPr>
      </p:pic>
    </p:spTree>
    <p:extLst>
      <p:ext uri="{BB962C8B-B14F-4D97-AF65-F5344CB8AC3E}">
        <p14:creationId xmlns:p14="http://schemas.microsoft.com/office/powerpoint/2010/main" val="409481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7B2A04-C63E-4766-A843-BE0691F735E1}"/>
              </a:ext>
            </a:extLst>
          </p:cNvPr>
          <p:cNvSpPr>
            <a:spLocks noGrp="1"/>
          </p:cNvSpPr>
          <p:nvPr>
            <p:ph type="title"/>
          </p:nvPr>
        </p:nvSpPr>
        <p:spPr/>
        <p:txBody>
          <a:bodyPr/>
          <a:lstStyle/>
          <a:p>
            <a:r>
              <a:rPr lang="en-US" dirty="0"/>
              <a:t>Dispatcher Skills: Determining Urgency</a:t>
            </a:r>
          </a:p>
        </p:txBody>
      </p:sp>
      <p:sp>
        <p:nvSpPr>
          <p:cNvPr id="3" name="Content Placeholder 2">
            <a:extLst>
              <a:ext uri="{FF2B5EF4-FFF2-40B4-BE49-F238E27FC236}">
                <a16:creationId xmlns:a16="http://schemas.microsoft.com/office/drawing/2014/main" xmlns="" id="{4D7792D1-0237-4EC3-BE3A-E53C0A86CD47}"/>
              </a:ext>
            </a:extLst>
          </p:cNvPr>
          <p:cNvSpPr>
            <a:spLocks noGrp="1"/>
          </p:cNvSpPr>
          <p:nvPr>
            <p:ph idx="1"/>
          </p:nvPr>
        </p:nvSpPr>
        <p:spPr/>
        <p:txBody>
          <a:bodyPr>
            <a:normAutofit fontScale="70000" lnSpcReduction="20000"/>
          </a:bodyPr>
          <a:lstStyle/>
          <a:p>
            <a:r>
              <a:rPr lang="en-US" dirty="0"/>
              <a:t>In this type of question you will get a simulation of a call you would receive as a 911 operator. As the 911 operator you are responsible for determining and categorizing calls from least to most urgent.</a:t>
            </a:r>
          </a:p>
          <a:p>
            <a:r>
              <a:rPr lang="en-US" dirty="0"/>
              <a:t>Here is a rubric of how you determine the level of urgency of a call:</a:t>
            </a:r>
          </a:p>
          <a:p>
            <a:pPr lvl="0"/>
            <a:r>
              <a:rPr lang="en-US" dirty="0"/>
              <a:t>Situations which involve a loss of life or serious injury</a:t>
            </a:r>
          </a:p>
          <a:p>
            <a:pPr lvl="0"/>
            <a:r>
              <a:rPr lang="en-US" dirty="0"/>
              <a:t>Situations which involve a sexual assault of a serious nature</a:t>
            </a:r>
          </a:p>
          <a:p>
            <a:pPr lvl="0"/>
            <a:r>
              <a:rPr lang="en-US" dirty="0"/>
              <a:t>Situations which involve a property loss of a serious nature</a:t>
            </a:r>
          </a:p>
          <a:p>
            <a:pPr lvl="0"/>
            <a:r>
              <a:rPr lang="en-US" dirty="0"/>
              <a:t>Injuries which do not include an immediate life loss</a:t>
            </a:r>
          </a:p>
          <a:p>
            <a:pPr lvl="0"/>
            <a:r>
              <a:rPr lang="en-US" dirty="0"/>
              <a:t>Situations which include minor property loss</a:t>
            </a:r>
          </a:p>
          <a:p>
            <a:pPr lvl="0"/>
            <a:r>
              <a:rPr lang="en-US" dirty="0"/>
              <a:t>Non-emergency calls which report a crime</a:t>
            </a:r>
          </a:p>
          <a:p>
            <a:pPr lvl="0"/>
            <a:r>
              <a:rPr lang="en-US" dirty="0"/>
              <a:t>Non-emergency calls that don't report a crimes</a:t>
            </a:r>
          </a:p>
          <a:p>
            <a:pPr lvl="1"/>
            <a:r>
              <a:rPr lang="en-US" dirty="0"/>
              <a:t>If you receive multiple calls in the same category always prioritize the situation that can be stopped. Always prioritize a situation where the suspect is unknown.</a:t>
            </a:r>
          </a:p>
          <a:p>
            <a:endParaRPr lang="en-US" dirty="0"/>
          </a:p>
        </p:txBody>
      </p:sp>
    </p:spTree>
    <p:extLst>
      <p:ext uri="{BB962C8B-B14F-4D97-AF65-F5344CB8AC3E}">
        <p14:creationId xmlns:p14="http://schemas.microsoft.com/office/powerpoint/2010/main" val="94779944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52</TotalTime>
  <Words>700</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Telecommunicator hiring process</vt:lpstr>
      <vt:lpstr>Application process</vt:lpstr>
      <vt:lpstr>CritiCall</vt:lpstr>
      <vt:lpstr>What to expect</vt:lpstr>
      <vt:lpstr>Data Entry</vt:lpstr>
      <vt:lpstr>Dispatcher Skills</vt:lpstr>
      <vt:lpstr>Memory and Comprehension</vt:lpstr>
      <vt:lpstr>Example Test Questions</vt:lpstr>
      <vt:lpstr>Dispatcher Skills: Determining Urgency</vt:lpstr>
      <vt:lpstr>Determining Urgency Sample Questions</vt:lpstr>
      <vt:lpstr>Comparing and Contrasting Question</vt:lpstr>
      <vt:lpstr>Resources</vt:lpstr>
      <vt:lpstr>Practice Test Websites</vt:lpstr>
      <vt:lpstr>What to expect</vt:lpstr>
      <vt:lpstr>Almost there</vt:lpstr>
      <vt:lpstr>Informative Websites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Telecommunicator hiring process</dc:title>
  <dc:creator>Brown, Angela</dc:creator>
  <cp:lastModifiedBy>Young, Nicole</cp:lastModifiedBy>
  <cp:revision>7</cp:revision>
  <dcterms:created xsi:type="dcterms:W3CDTF">2022-08-03T23:39:41Z</dcterms:created>
  <dcterms:modified xsi:type="dcterms:W3CDTF">2022-08-30T21:30:39Z</dcterms:modified>
</cp:coreProperties>
</file>